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3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0"/>
  </p:normalViewPr>
  <p:slideViewPr>
    <p:cSldViewPr snapToGrid="0" snapToObjects="1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DC52F-F74B-FC48-91E4-4C846B8E9A3E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41494-E235-774D-A774-8A4B2DBA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4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2B961D6-DC36-EB46-BB2F-95602C8F6B2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16A4DBE-A11F-6E4F-B398-118801536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0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61D6-DC36-EB46-BB2F-95602C8F6B2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4DBE-A11F-6E4F-B398-118801536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2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61D6-DC36-EB46-BB2F-95602C8F6B2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4DBE-A11F-6E4F-B398-118801536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4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61D6-DC36-EB46-BB2F-95602C8F6B2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4DBE-A11F-6E4F-B398-1188015366BC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3537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61D6-DC36-EB46-BB2F-95602C8F6B2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4DBE-A11F-6E4F-B398-118801536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76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61D6-DC36-EB46-BB2F-95602C8F6B2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4DBE-A11F-6E4F-B398-118801536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79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61D6-DC36-EB46-BB2F-95602C8F6B2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4DBE-A11F-6E4F-B398-118801536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28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61D6-DC36-EB46-BB2F-95602C8F6B2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4DBE-A11F-6E4F-B398-118801536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19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61D6-DC36-EB46-BB2F-95602C8F6B2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4DBE-A11F-6E4F-B398-118801536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9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61D6-DC36-EB46-BB2F-95602C8F6B2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4DBE-A11F-6E4F-B398-118801536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4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61D6-DC36-EB46-BB2F-95602C8F6B2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4DBE-A11F-6E4F-B398-118801536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8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61D6-DC36-EB46-BB2F-95602C8F6B2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4DBE-A11F-6E4F-B398-118801536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8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61D6-DC36-EB46-BB2F-95602C8F6B2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4DBE-A11F-6E4F-B398-118801536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6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61D6-DC36-EB46-BB2F-95602C8F6B2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4DBE-A11F-6E4F-B398-118801536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3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61D6-DC36-EB46-BB2F-95602C8F6B2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4DBE-A11F-6E4F-B398-118801536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2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61D6-DC36-EB46-BB2F-95602C8F6B2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4DBE-A11F-6E4F-B398-118801536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0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61D6-DC36-EB46-BB2F-95602C8F6B2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4DBE-A11F-6E4F-B398-118801536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5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961D6-DC36-EB46-BB2F-95602C8F6B2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A4DBE-A11F-6E4F-B398-118801536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8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  <p:sldLayoutId id="2147483886" r:id="rId13"/>
    <p:sldLayoutId id="2147483887" r:id="rId14"/>
    <p:sldLayoutId id="2147483888" r:id="rId15"/>
    <p:sldLayoutId id="2147483889" r:id="rId16"/>
    <p:sldLayoutId id="214748389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eralsday.org/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19DB0130-6665-A344-B276-10440F59A3AD}"/>
              </a:ext>
            </a:extLst>
          </p:cNvPr>
          <p:cNvSpPr txBox="1"/>
          <p:nvPr/>
        </p:nvSpPr>
        <p:spPr>
          <a:xfrm>
            <a:off x="1094464" y="81322"/>
            <a:ext cx="9473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halkboard" panose="03050602040202020205" pitchFamily="66" charset="77"/>
              </a:rPr>
              <a:t>Mineralogical Society of America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7EF635-9BE4-9C49-A23E-36A82485B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6239" y="48296"/>
            <a:ext cx="1183286" cy="114572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DD25A1E-C267-4F41-B68B-F3E571EE552E}"/>
              </a:ext>
            </a:extLst>
          </p:cNvPr>
          <p:cNvSpPr txBox="1"/>
          <p:nvPr/>
        </p:nvSpPr>
        <p:spPr>
          <a:xfrm>
            <a:off x="1898938" y="858073"/>
            <a:ext cx="86590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halkboard" panose="03050602040202020205" pitchFamily="66" charset="77"/>
              </a:rPr>
              <a:t>The Mineralogical Society of America (MSA) is a scientific membership society founded in 1919 to support the study of mineralogy, petrology, crystallography and geochemistry. MSA’s programs and products include:</a:t>
            </a:r>
          </a:p>
          <a:p>
            <a:endParaRPr lang="en-US" sz="2000" b="1" dirty="0">
              <a:latin typeface="Chalkboard" panose="03050602040202020205" pitchFamily="66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halkboard" panose="03050602040202020205" pitchFamily="66" charset="77"/>
              </a:rPr>
              <a:t>Publications: </a:t>
            </a:r>
            <a:r>
              <a:rPr lang="en-US" sz="2000" i="1" dirty="0">
                <a:latin typeface="Chalkboard" panose="03050602040202020205" pitchFamily="66" charset="77"/>
              </a:rPr>
              <a:t>American Mineralogist, Elements</a:t>
            </a:r>
            <a:r>
              <a:rPr lang="en-US" sz="2000" dirty="0">
                <a:latin typeface="Chalkboard" panose="03050602040202020205" pitchFamily="66" charset="77"/>
              </a:rPr>
              <a:t>, </a:t>
            </a:r>
            <a:r>
              <a:rPr lang="en-US" sz="2000" i="1" dirty="0">
                <a:latin typeface="Chalkboard" panose="03050602040202020205" pitchFamily="66" charset="77"/>
              </a:rPr>
              <a:t>Reviews</a:t>
            </a:r>
            <a:r>
              <a:rPr lang="en-US" sz="2000" dirty="0">
                <a:latin typeface="Chalkboard" panose="03050602040202020205" pitchFamily="66" charset="77"/>
              </a:rPr>
              <a:t>, textbooks, and more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halkboard" panose="03050602040202020205" pitchFamily="66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halkboard" panose="03050602040202020205" pitchFamily="66" charset="77"/>
              </a:rPr>
              <a:t>Communications: </a:t>
            </a:r>
            <a:r>
              <a:rPr lang="en-US" sz="2000" dirty="0">
                <a:latin typeface="Chalkboard" panose="03050602040202020205" pitchFamily="66" charset="77"/>
              </a:rPr>
              <a:t>MSA-Talk list-serv, social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halkboard" panose="03050602040202020205" pitchFamily="66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halkboard" panose="03050602040202020205" pitchFamily="66" charset="77"/>
              </a:rPr>
              <a:t>Education: </a:t>
            </a:r>
            <a:r>
              <a:rPr lang="en-US" sz="2000" dirty="0">
                <a:latin typeface="Chalkboard" panose="03050602040202020205" pitchFamily="66" charset="77"/>
              </a:rPr>
              <a:t>MSA Distinguished Lectureship Program, Online Teaching Resources, Mineralogy for Kids, Short Courses, Workshops, Minerals Day (</a:t>
            </a:r>
            <a:r>
              <a:rPr lang="en-US" sz="2000" dirty="0">
                <a:latin typeface="Chalkboard" panose="03050602040202020205" pitchFamily="66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www.mineralsday.org</a:t>
            </a:r>
            <a:r>
              <a:rPr lang="en-US" sz="2000" dirty="0">
                <a:latin typeface="Chalkboard" panose="03050602040202020205" pitchFamily="66" charset="77"/>
              </a:rPr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halkboard" panose="03050602040202020205" pitchFamily="66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halkboard" panose="03050602040202020205" pitchFamily="66" charset="77"/>
              </a:rPr>
              <a:t>Awards: </a:t>
            </a:r>
            <a:r>
              <a:rPr lang="en-US" sz="2000" dirty="0">
                <a:latin typeface="Chalkboard" panose="03050602040202020205" pitchFamily="66" charset="77"/>
              </a:rPr>
              <a:t>MSA Undergraduate Prize, Achievement Awards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halkboard" panose="03050602040202020205" pitchFamily="66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halkboard" panose="03050602040202020205" pitchFamily="66" charset="77"/>
              </a:rPr>
              <a:t>Grants: </a:t>
            </a:r>
            <a:r>
              <a:rPr lang="en-US" sz="2000" dirty="0">
                <a:latin typeface="Chalkboard" panose="03050602040202020205" pitchFamily="66" charset="77"/>
              </a:rPr>
              <a:t>For research in crystallography, mineralogy and petrology</a:t>
            </a:r>
          </a:p>
          <a:p>
            <a:endParaRPr lang="en-US" sz="2000" dirty="0">
              <a:solidFill>
                <a:schemeClr val="bg1"/>
              </a:solidFill>
              <a:latin typeface="Chalkboard" panose="03050602040202020205" pitchFamily="66" charset="7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6465E0-4FE0-0E4F-81EB-A0219840118E}"/>
              </a:ext>
            </a:extLst>
          </p:cNvPr>
          <p:cNvSpPr txBox="1"/>
          <p:nvPr/>
        </p:nvSpPr>
        <p:spPr>
          <a:xfrm>
            <a:off x="3744599" y="6111726"/>
            <a:ext cx="4090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Chalkboard" panose="03050602040202020205" pitchFamily="66" charset="77"/>
              </a:rPr>
              <a:t>www.minsocam.org</a:t>
            </a:r>
            <a:endParaRPr lang="en-US" sz="3600" dirty="0"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8445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{AC5D1AB4-646D-4E49-88C5-9747A10F4D5E}tf10001122</Template>
  <TotalTime>1106</TotalTime>
  <Words>111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Chalkboard</vt:lpstr>
      <vt:lpstr>Tw Cen MT</vt:lpstr>
      <vt:lpstr>Circuit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Speer</dc:creator>
  <cp:lastModifiedBy>Ann Benbow</cp:lastModifiedBy>
  <cp:revision>14</cp:revision>
  <dcterms:created xsi:type="dcterms:W3CDTF">2019-08-13T17:02:29Z</dcterms:created>
  <dcterms:modified xsi:type="dcterms:W3CDTF">2022-07-20T14:39:33Z</dcterms:modified>
</cp:coreProperties>
</file>